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ru-RU"/>
    </a:defPPr>
    <a:lvl1pPr marL="0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214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428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642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856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1069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283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497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711" algn="l" defTabSz="81642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5" y="-35"/>
      </p:cViewPr>
      <p:guideLst>
        <p:guide orient="horz" pos="162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3564095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3" y="2503170"/>
            <a:ext cx="6480049" cy="1725931"/>
          </a:xfrm>
        </p:spPr>
        <p:txBody>
          <a:bodyPr rIns="40822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49" y="1158610"/>
            <a:ext cx="6480049" cy="1314449"/>
          </a:xfrm>
        </p:spPr>
        <p:txBody>
          <a:bodyPr tIns="0" rIns="40822" bIns="0" anchor="b">
            <a:normAutofit/>
          </a:bodyPr>
          <a:lstStyle>
            <a:lvl1pPr marL="0" indent="0" algn="r">
              <a:buNone/>
              <a:defRPr sz="1700">
                <a:solidFill>
                  <a:schemeClr val="tx1"/>
                </a:solidFill>
                <a:effectLst/>
              </a:defRPr>
            </a:lvl1pPr>
            <a:lvl2pPr marL="408214" indent="0" algn="ctr">
              <a:buNone/>
            </a:lvl2pPr>
            <a:lvl3pPr marL="816428" indent="0" algn="ctr">
              <a:buNone/>
            </a:lvl3pPr>
            <a:lvl4pPr marL="1224642" indent="0" algn="ctr">
              <a:buNone/>
            </a:lvl4pPr>
            <a:lvl5pPr marL="1632856" indent="0" algn="ctr">
              <a:buNone/>
            </a:lvl5pPr>
            <a:lvl6pPr marL="2041069" indent="0" algn="ctr">
              <a:buNone/>
            </a:lvl6pPr>
            <a:lvl7pPr marL="2449283" indent="0" algn="ctr">
              <a:buNone/>
            </a:lvl7pPr>
            <a:lvl8pPr marL="2857497" indent="0" algn="ctr">
              <a:buNone/>
            </a:lvl8pPr>
            <a:lvl9pPr marL="3265711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399" y="205979"/>
            <a:ext cx="2057401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05979"/>
            <a:ext cx="6019799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3564095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2687879"/>
            <a:ext cx="6629401" cy="1369772"/>
          </a:xfrm>
        </p:spPr>
        <p:txBody>
          <a:bodyPr tIns="0" bIns="0" anchor="t"/>
          <a:lstStyle>
            <a:lvl1pPr algn="l">
              <a:buNone/>
              <a:defRPr sz="38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1" y="1864350"/>
            <a:ext cx="6629401" cy="800016"/>
          </a:xfrm>
        </p:spPr>
        <p:txBody>
          <a:bodyPr lIns="40822" tIns="0" rIns="40822" bIns="0" anchor="b"/>
          <a:lstStyle>
            <a:lvl1pPr marL="0" indent="0" algn="l">
              <a:buNone/>
              <a:defRPr sz="1700">
                <a:solidFill>
                  <a:schemeClr val="tx1"/>
                </a:solidFill>
                <a:effectLst/>
              </a:defRPr>
            </a:lvl1pPr>
            <a:lvl2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1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3657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2" y="1200151"/>
            <a:ext cx="3657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7"/>
            <a:ext cx="8229600" cy="857251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4114800"/>
            <a:ext cx="4040188" cy="628650"/>
          </a:xfrm>
        </p:spPr>
        <p:txBody>
          <a:bodyPr anchor="t"/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  <a:lvl2pPr>
              <a:buNone/>
              <a:defRPr sz="1700" b="1"/>
            </a:lvl2pPr>
            <a:lvl3pPr>
              <a:buNone/>
              <a:defRPr sz="1600" b="1"/>
            </a:lvl3pPr>
            <a:lvl4pPr>
              <a:buNone/>
              <a:defRPr sz="1400" b="1"/>
            </a:lvl4pPr>
            <a:lvl5pPr>
              <a:buNone/>
              <a:defRPr sz="14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4114800"/>
            <a:ext cx="4041775" cy="628650"/>
          </a:xfrm>
        </p:spPr>
        <p:txBody>
          <a:bodyPr anchor="t"/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  <a:lvl2pPr>
              <a:buNone/>
              <a:defRPr sz="1700" b="1"/>
            </a:lvl2pPr>
            <a:lvl3pPr>
              <a:buNone/>
              <a:defRPr sz="1600" b="1"/>
            </a:lvl3pPr>
            <a:lvl4pPr>
              <a:buNone/>
              <a:defRPr sz="1400" b="1"/>
            </a:lvl4pPr>
            <a:lvl5pPr>
              <a:buNone/>
              <a:defRPr sz="14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1137685"/>
            <a:ext cx="4040188" cy="2956323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137685"/>
            <a:ext cx="4041775" cy="2956323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1"/>
          </a:xfrm>
        </p:spPr>
        <p:txBody>
          <a:bodyPr anchor="ctr"/>
          <a:lstStyle>
            <a:lvl1pPr algn="l">
              <a:defRPr sz="41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889146"/>
            <a:ext cx="3200400" cy="547687"/>
          </a:xfrm>
        </p:spPr>
        <p:txBody>
          <a:bodyPr tIns="0" bIns="0" anchor="t"/>
          <a:lstStyle>
            <a:lvl1pPr algn="l"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160818"/>
            <a:ext cx="2743199" cy="685800"/>
          </a:xfrm>
        </p:spPr>
        <p:txBody>
          <a:bodyPr lIns="40822" tIns="0" rIns="40822" bIns="0" anchor="b"/>
          <a:lstStyle>
            <a:lvl1pPr marL="0" indent="0" algn="l">
              <a:buNone/>
              <a:defRPr sz="1300"/>
            </a:lvl1pPr>
            <a:lvl2pPr>
              <a:buNone/>
              <a:defRPr sz="1100"/>
            </a:lvl2pPr>
            <a:lvl3pPr>
              <a:buNone/>
              <a:defRPr sz="1000"/>
            </a:lvl3pPr>
            <a:lvl4pPr>
              <a:buNone/>
              <a:defRPr sz="800"/>
            </a:lvl4pPr>
            <a:lvl5pPr>
              <a:buNone/>
              <a:defRPr sz="8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599" cy="2857500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9" y="4816548"/>
            <a:ext cx="762001" cy="273844"/>
          </a:xfrm>
        </p:spPr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279283"/>
            <a:ext cx="3053868" cy="940355"/>
          </a:xfrm>
        </p:spPr>
        <p:txBody>
          <a:bodyPr anchor="b"/>
          <a:lstStyle>
            <a:lvl1pPr algn="l">
              <a:buNone/>
              <a:defRPr sz="19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9" y="764931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29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5" y="2249074"/>
            <a:ext cx="3053866" cy="1997611"/>
          </a:xfrm>
        </p:spPr>
        <p:txBody>
          <a:bodyPr lIns="40822" rIns="40822"/>
          <a:lstStyle>
            <a:lvl1pPr marL="0" indent="0">
              <a:buFontTx/>
              <a:buNone/>
              <a:defRPr sz="1100"/>
            </a:lvl1pPr>
            <a:lvl2pPr>
              <a:buFontTx/>
              <a:buNone/>
              <a:defRPr sz="1100"/>
            </a:lvl2pPr>
            <a:lvl3pPr>
              <a:buFontTx/>
              <a:buNone/>
              <a:defRPr sz="1000"/>
            </a:lvl3pPr>
            <a:lvl4pPr>
              <a:buFontTx/>
              <a:buNone/>
              <a:defRPr sz="800"/>
            </a:lvl4pPr>
            <a:lvl5pPr>
              <a:buFontTx/>
              <a:buNone/>
              <a:defRPr sz="8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3564095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199" y="0"/>
            <a:ext cx="1828801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81643" tIns="40822" rIns="81643" bIns="40822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1"/>
          </a:xfrm>
          <a:prstGeom prst="rect">
            <a:avLst/>
          </a:prstGeom>
        </p:spPr>
        <p:txBody>
          <a:bodyPr vert="horz" lIns="40822" tIns="40822" rIns="40822" bIns="40822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 lIns="81643" tIns="40822" rIns="81643" bIns="40822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lIns="81643" tIns="40822" rIns="81643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B20B2CD-976F-4389-866B-D2E254AB55E5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2" y="4816548"/>
            <a:ext cx="2895600" cy="273844"/>
          </a:xfrm>
          <a:prstGeom prst="rect">
            <a:avLst/>
          </a:prstGeom>
        </p:spPr>
        <p:txBody>
          <a:bodyPr vert="horz" lIns="0" tIns="40822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1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B85FA5-FC66-417C-B4E7-807CF49FE3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557" indent="-34290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44979" indent="-244928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8071" indent="-228600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99" indent="-212271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330778" indent="-163286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518556" indent="-163286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14498" indent="-163286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910441" indent="-163286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81892" indent="-163286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082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164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2464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328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0410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4492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8574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2657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755576" y="1869672"/>
            <a:ext cx="6480049" cy="1725931"/>
          </a:xfrm>
          <a:ln>
            <a:noFill/>
          </a:ln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Book Antiqua" pitchFamily="18" charset="0"/>
                <a:ea typeface="Arial Unicode MS" pitchFamily="34" charset="-128"/>
                <a:cs typeface="Arial Unicode MS" pitchFamily="34" charset="-128"/>
              </a:rPr>
              <a:t>Формирование самооценки</a:t>
            </a:r>
            <a:endParaRPr lang="ru-RU" sz="4000" dirty="0">
              <a:solidFill>
                <a:schemeClr val="bg2">
                  <a:lumMod val="40000"/>
                  <a:lumOff val="60000"/>
                </a:schemeClr>
              </a:solidFill>
              <a:latin typeface="Book Antiqua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07503" y="465517"/>
            <a:ext cx="6480049" cy="1314449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2">
                    <a:lumMod val="90000"/>
                  </a:schemeClr>
                </a:solidFill>
                <a:latin typeface="Calibri Light" pitchFamily="34" charset="0"/>
                <a:ea typeface="Calibri Light" pitchFamily="34" charset="0"/>
                <a:cs typeface="Calibri Light" pitchFamily="34" charset="0"/>
              </a:rPr>
              <a:t>Презентация по психологии на тему:</a:t>
            </a:r>
            <a:endParaRPr lang="ru-RU" sz="2200" b="1" dirty="0">
              <a:solidFill>
                <a:schemeClr val="tx2">
                  <a:lumMod val="90000"/>
                </a:schemeClr>
              </a:solidFill>
              <a:latin typeface="Calibri Light" pitchFamily="34" charset="0"/>
              <a:ea typeface="Calibri Light" pitchFamily="34" charset="0"/>
              <a:cs typeface="Calibri Ligh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2039" y="3543859"/>
            <a:ext cx="3586587" cy="1067326"/>
          </a:xfrm>
          <a:prstGeom prst="rect">
            <a:avLst/>
          </a:prstGeom>
          <a:noFill/>
        </p:spPr>
        <p:txBody>
          <a:bodyPr wrap="non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Выполнила: </a:t>
            </a:r>
          </a:p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Юшкова </a:t>
            </a:r>
            <a:r>
              <a:rPr lang="ru-RU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Василина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Андреевна</a:t>
            </a:r>
          </a:p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Преподаватель: </a:t>
            </a:r>
          </a:p>
          <a:p>
            <a:r>
              <a:rPr lang="ru-RU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Станковцева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 Елена Александровна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Формирование самооценки в зрелом возрасте.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491630"/>
            <a:ext cx="79208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этом возрасте (с 30-35 до 60-70 лет) человек полноценная и полноправная часть общества, для него важны успехи в таких сферах жизни, как рабочая, семейная, дружеская. Также для него важно состояние здоровья, карьера и денежная оценка его труда.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Факторами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неблагоприятно влияющими на человека могут стать: потеря семьи, работы, спуск вниз по карьерной лестнице, появление серьёзного заболевания.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Важно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чтобы у человека был кто-то, кто сможет помочь ему советом или поддержать, здоровое восприятие своих достоинств и недостатков тоже имеет большое влияние, негативные мысли надо уметь заменять положительными. Если самому справиться не получается, стоит обратиться за помощью к психологу, ведь проблемы в этом возрасте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преобретают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гораздо более серьёзный характер.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Формирование самооценки в пожилом возрасте.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03598"/>
            <a:ext cx="799288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Для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пожилого человека ( с 60 до 74 лет по определению ВОЗ) тоже важно быть востребованным, ему хочется делиться накопленным опытом и знаниями, участвовать в семейной жизни наравне со всеми.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Самооценка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может снижаться из-за ухудшения здоровья, поэтому важно окружить пожилого человека заботой и терпеливо относиться к нему.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Благотворно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влияет освоение новой деятельности, это участие в общественной жизни (городские мероприятия и проекты), хобби и творчество (создание чего-то особенного своими руками повышает чувство самоутверждения. Также оно помогает строить новые взаимоотношения с людьми).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С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чувством потерянности после потери старых и обретения новых социальных ролей, помогают бороться психологи. Человек привыкает к новому месту в обществе и учится взаимодействовать по-новому.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Факторы, влияющие на формирование самооценки.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Семейное воспитание и детство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Окружение и социум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Л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ичные факторы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Общественные ожидания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Генетика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006cf7f7eccb635265183f746ea78e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643758"/>
            <a:ext cx="3816424" cy="23621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Семейное воспитание и детство.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1131590"/>
            <a:ext cx="504056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Опыт, полученный в детстве, особенно от родителей (поддержка, забота, похвала) – один из самых важных факторов.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Воспитание сказывается благоприятно, если родители поощряют самостоятельность, хвалят за успехи, верят в ребёнка и показывают это ему.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Отношения внутри семьи, между родителями и ребёнком должны быть доверительными и благоприятными.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Рисунок 4" descr="9631e6f7cc4400fd57f7b9cf0b1b3f2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2523685"/>
            <a:ext cx="3672408" cy="244674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Окружение и социум.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987574"/>
            <a:ext cx="51845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То, как нас видят и воспринимают окружающие, оценивают значимые для нас люди, напрямую влияет на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самовосприятие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Сравнивая себя с другими, мы оцениваем себя, свои достоинства и недостатки, это может повышать или понижать самооценку.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Обмен эмоциями и взглядами с близкими людьми и друзьями также будет оказывать влияние.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ab648048-21d8-5a69-9b17-78dcadd9d7b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2643758"/>
            <a:ext cx="3312368" cy="229342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Личные факторы.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131590"/>
            <a:ext cx="6264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Интеллект и внешность мы очень часто сравниваем с окружающими и стандартами. Если человек чувствует себя некрасивым, смотря на других людей или недостаточно умным, например, в плане учебной дисциплины, его самооценка будет снижаться.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Наши цели и достижения в разных сферах жизни укрепляют самооценку, поэтому так важно, чтобы любой человек был чем-то занят и к чему-то стремился.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Убеждения и особенности характера также участвуют в формировании взглядов на себя и свою жизнь.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6" name="Рисунок 5" descr="man-gets-confused-for-different-things-vector-166178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55220" y="1824756"/>
            <a:ext cx="2481276" cy="270281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Общественные ожидания.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2040" y="2571750"/>
            <a:ext cx="3888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 нашем обществе очень много стандартов, планок и мерок для достижений, внешности. Мы узнаём о них через СМИ, социальные сети и прочие источники информации. Бывает так, что они просто недостижимы, но некоторые люди могут быть этим всерьёз опечалены.</a:t>
            </a:r>
          </a:p>
        </p:txBody>
      </p:sp>
      <p:pic>
        <p:nvPicPr>
          <p:cNvPr id="4" name="Рисунок 3" descr="d82b314a4a53d497b74ae35cd6fb7cb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987574"/>
            <a:ext cx="4747993" cy="2664296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Генетика.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23928" y="843558"/>
            <a:ext cx="5184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Нельзя забывать о влиянии биологических факторов. Проводимые исследования показывают, что около 50% самооценки складывается из генетических факторов, влияние которых мы контролировать не можем. Так, например, ей могут быть обусловлены черты характера, склонность к какому либо типу темперамента, наши реакции на успехи и неудачи и их острота.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Исследования с целью выявить конкретику такого влияния проводятся и в России, наши учёные предположили, что на самооценку могут влиять гены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DRD2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COMT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37462ebcb65c775b3c143aaa46873a5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787774"/>
            <a:ext cx="36576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1" y="843559"/>
            <a:ext cx="6984776" cy="1821379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sz="2500" dirty="0">
                <a:solidFill>
                  <a:schemeClr val="tx2">
                    <a:lumMod val="90000"/>
                  </a:schemeClr>
                </a:solidFill>
              </a:rPr>
              <a:t>Самооценка</a:t>
            </a:r>
            <a:r>
              <a:rPr lang="ru-RU" sz="2200" dirty="0">
                <a:solidFill>
                  <a:schemeClr val="tx2">
                    <a:lumMod val="90000"/>
                  </a:schemeClr>
                </a:solidFill>
              </a:rPr>
              <a:t> – это мнение о себе, своём месте в обществе и представление человека о ценности своей личности для общества. Это оценка человеком самого себя, его достоинств и недостатков.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31841" y="2625755"/>
            <a:ext cx="5256584" cy="1805990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sz="1700" dirty="0">
                <a:solidFill>
                  <a:schemeClr val="bg2">
                    <a:lumMod val="40000"/>
                    <a:lumOff val="60000"/>
                  </a:schemeClr>
                </a:solidFill>
                <a:latin typeface="Bahnschrift" pitchFamily="34" charset="0"/>
              </a:rPr>
              <a:t>Это понятие ввёл </a:t>
            </a:r>
            <a:r>
              <a:rPr lang="ru-RU" sz="2200" u="sng" dirty="0">
                <a:solidFill>
                  <a:schemeClr val="bg2">
                    <a:lumMod val="40000"/>
                    <a:lumOff val="60000"/>
                  </a:schemeClr>
                </a:solidFill>
                <a:latin typeface="Bahnschrift" pitchFamily="34" charset="0"/>
              </a:rPr>
              <a:t>американский психолог Уильям Джеймс в 1890 году. </a:t>
            </a:r>
          </a:p>
          <a:p>
            <a:r>
              <a:rPr lang="ru-RU" sz="1700" dirty="0">
                <a:solidFill>
                  <a:schemeClr val="bg2">
                    <a:lumMod val="40000"/>
                    <a:lumOff val="60000"/>
                  </a:schemeClr>
                </a:solidFill>
                <a:latin typeface="Bahnschrift" pitchFamily="34" charset="0"/>
              </a:rPr>
              <a:t>По его определению, самооценка – это отношение между реальными достижениями человека и его притязаниями, а следовательно, целями и стремлениями.</a:t>
            </a:r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95486"/>
            <a:ext cx="7467600" cy="85725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Из сего складывается </a:t>
            </a:r>
            <a:r>
              <a:rPr lang="ru-RU" dirty="0" err="1" smtClean="0">
                <a:solidFill>
                  <a:schemeClr val="tx2">
                    <a:lumMod val="90000"/>
                  </a:schemeClr>
                </a:solidFill>
              </a:rPr>
              <a:t>самооценкка</a:t>
            </a:r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: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7" y="2031690"/>
            <a:ext cx="7560840" cy="1782198"/>
          </a:xfrm>
        </p:spPr>
        <p:txBody>
          <a:bodyPr>
            <a:normAutofit/>
          </a:bodyPr>
          <a:lstStyle/>
          <a:p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</a:rPr>
              <a:t>Когнитивный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– это представления о себе и своих личных качествах, способностях и месте в обществе.</a:t>
            </a:r>
          </a:p>
          <a:p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</a:rPr>
              <a:t>Аффективный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 – это эмоциональное отношение к себе и своей личности.</a:t>
            </a:r>
          </a:p>
          <a:p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</a:rPr>
              <a:t>Поведенческий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</a:rPr>
              <a:t>– действия, показывающие отношение к себе.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7" y="1113589"/>
            <a:ext cx="6912768" cy="571032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Выделяют такие компоненты: когнитивный, аффективный и поведенческий 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Когнитивный </a:t>
            </a:r>
            <a:r>
              <a:rPr lang="ru-RU" dirty="0" err="1" smtClean="0">
                <a:solidFill>
                  <a:schemeClr val="tx2">
                    <a:lumMod val="90000"/>
                  </a:schemeClr>
                </a:solidFill>
              </a:rPr>
              <a:t>компанент</a:t>
            </a:r>
            <a:r>
              <a:rPr lang="ru-RU" dirty="0" smtClean="0">
                <a:solidFill>
                  <a:schemeClr val="tx2">
                    <a:lumMod val="9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3" y="1869672"/>
            <a:ext cx="7467600" cy="26462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Я-реальное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– представление о себе на данный момент.</a:t>
            </a: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Я-идеальное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- представление о себе в той или иной ситуации.</a:t>
            </a:r>
          </a:p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Я-фантастическое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– представление о себе таком, каким хотелось бы стать, будь это возможно.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005577"/>
            <a:ext cx="7560840" cy="815323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Его основу составляют мысли и размышления в ходе сравнения себя с окружающими людьми.</a:t>
            </a:r>
          </a:p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Выделяют такие </a:t>
            </a:r>
            <a:r>
              <a:rPr lang="ru-RU" dirty="0" err="1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компаненты</a:t>
            </a:r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, как: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Аффективный </a:t>
            </a:r>
            <a:r>
              <a:rPr lang="ru-RU" dirty="0" err="1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компанент</a:t>
            </a:r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3" y="1059582"/>
            <a:ext cx="6552727" cy="3806538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Он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характеризует отношение к своим качествам, достижениям. Этот компонент отражает принятие и непринятие себя. </a:t>
            </a:r>
          </a:p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	Высокая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самооценка говорит о том, что человек считает себя важным для общества и высоко ценит свои достижения.</a:t>
            </a:r>
          </a:p>
          <a:p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</a:rPr>
              <a:t>	Низкая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же, наоборот, говорит о том, что достоинства недооценены, недостатки в собственной личности для такого человека гораздо заметнее.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Идеальным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вариантом считается </a:t>
            </a:r>
            <a:r>
              <a:rPr lang="ru-RU" sz="2200" dirty="0">
                <a:solidFill>
                  <a:schemeClr val="tx2">
                    <a:lumMod val="75000"/>
                  </a:schemeClr>
                </a:solidFill>
              </a:rPr>
              <a:t>адекватная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самооценка, при таком состоянии выделяется разумное отношение к  достигаемой цели, достоинствам, недостаткам, также в этом случае здраво воспринимается критика в свой адрес.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-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131590"/>
            <a:ext cx="3291830" cy="32918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Поведенческий компонент.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1" y="1059583"/>
            <a:ext cx="7848871" cy="2085636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Этот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компонент отражает </a:t>
            </a:r>
            <a:r>
              <a:rPr lang="ru-RU" sz="1700" u="sng" dirty="0">
                <a:solidFill>
                  <a:schemeClr val="tx2">
                    <a:lumMod val="75000"/>
                  </a:schemeClr>
                </a:solidFill>
              </a:rPr>
              <a:t>отношение человека к себе через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его </a:t>
            </a:r>
            <a:r>
              <a:rPr lang="ru-RU" sz="1700" u="sng" dirty="0">
                <a:solidFill>
                  <a:schemeClr val="tx2">
                    <a:lumMod val="75000"/>
                  </a:schemeClr>
                </a:solidFill>
              </a:rPr>
              <a:t>действия и реакции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сложившейся ситуации. Также этот фактор влияет на взаимодействия с окружающими людьми.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Поведенческий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компонент демонстрирует окружающим наше отношение к себе, если в обществе человек ведёт себя уверенно, стремится выделиться – самооценка у него высокая, если проявляется обратное поведение – безынициативность, желание остаться в стороне и не выделяться, перед нами человек с низкой самооценкой.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Факторы, влияющие на формирование самооценки: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5" y="1167594"/>
            <a:ext cx="7499177" cy="3888433"/>
          </a:xfrm>
        </p:spPr>
        <p:txBody>
          <a:bodyPr>
            <a:normAutofit/>
          </a:bodyPr>
          <a:lstStyle/>
          <a:p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</a:rPr>
              <a:t>Воспитание в семье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– в зависимости от того, как часто хвалят и критикуют ребёнка, во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взростом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возрасте у него будет высокая или низкая самооценка. Также здоровую самооценку помогает формировать поддержка и позитивное взаимодействие.</a:t>
            </a:r>
          </a:p>
          <a:p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</a:rPr>
              <a:t>Окружение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– очень важна поддержка друзей и близких, признание со стороны рабочего коллектива и общества в целом.</a:t>
            </a:r>
          </a:p>
          <a:p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</a:rPr>
              <a:t>Опыт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– чем больше достижений и успехов, тем выше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себяч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будет ценить человек. Самосознание помогает </a:t>
            </a:r>
            <a:r>
              <a:rPr lang="ru-RU" sz="1600" dirty="0" err="1" smtClean="0">
                <a:solidFill>
                  <a:schemeClr val="tx2">
                    <a:lumMod val="75000"/>
                  </a:schemeClr>
                </a:solidFill>
              </a:rPr>
              <a:t>помогает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критически оценивать свои сильные и слабые стороны.</a:t>
            </a:r>
          </a:p>
          <a:p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</a:rPr>
              <a:t>Физиология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 – гормональный фон влияет на восприятие себя, именно поэтому в подростковом возрасте многие видят в себе больше недостатков. Хронический стресс снижает мотивацию и может влиять на самооценку негативно.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Формирование самооценки в детском возрасте.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275606"/>
            <a:ext cx="7704856" cy="3621872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sz="1800" u="sng" dirty="0" smtClean="0">
                <a:solidFill>
                  <a:schemeClr val="tx2">
                    <a:lumMod val="75000"/>
                  </a:schemeClr>
                </a:solidFill>
              </a:rPr>
              <a:t>От рождения до полутора лет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очень важно построить доверительные отношения с окружающим миром. Очень важно в этом возрасте опекать ребёнка и позитивно оценивать его действия, хвалить.</a:t>
            </a:r>
          </a:p>
          <a:p>
            <a:r>
              <a:rPr lang="ru-RU" sz="1800" u="sng" dirty="0" smtClean="0">
                <a:solidFill>
                  <a:schemeClr val="tx2">
                    <a:lumMod val="75000"/>
                  </a:schemeClr>
                </a:solidFill>
              </a:rPr>
              <a:t>От полутора до трёх-четырёх лет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формируется интерес ко всему окружающему и любопытство. Это поведение родителям нужно поддерживать и проявлять инициативу.</a:t>
            </a:r>
          </a:p>
          <a:p>
            <a:r>
              <a:rPr lang="ru-RU" sz="1800" u="sng" dirty="0">
                <a:solidFill>
                  <a:schemeClr val="tx2">
                    <a:lumMod val="75000"/>
                  </a:schemeClr>
                </a:solidFill>
              </a:rPr>
              <a:t>С</a:t>
            </a:r>
            <a:r>
              <a:rPr lang="ru-RU" sz="1800" u="sng" dirty="0" smtClean="0">
                <a:solidFill>
                  <a:schemeClr val="tx2">
                    <a:lumMod val="75000"/>
                  </a:schemeClr>
                </a:solidFill>
              </a:rPr>
              <a:t> четырёх до шести лет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ребёнок начинает думать о себе и своём месте в обществе. Проявление негатива со стороны окружения может повлечь поиск источника этого негатива внутри себя. Важно объяснить, что не всегда отношение со стороны будет благоприятным и не всегда проблема именно в ребёнке.</a:t>
            </a:r>
          </a:p>
          <a:p>
            <a:r>
              <a:rPr lang="ru-RU" sz="1800" u="sng" dirty="0" smtClean="0">
                <a:solidFill>
                  <a:schemeClr val="tx2">
                    <a:lumMod val="75000"/>
                  </a:schemeClr>
                </a:solidFill>
              </a:rPr>
              <a:t>От шести до четырнадцати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происходит завершающий этап в формировании самооценки у ребёнка, непринятие со стороны родных и сверстников может спровоцировать замкнутость и отрешённость.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Формирование самооценки в подростковом возрасте.</a:t>
            </a:r>
            <a:endParaRPr lang="ru-RU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03598"/>
            <a:ext cx="7848871" cy="3283318"/>
          </a:xfrm>
          <a:prstGeom prst="rect">
            <a:avLst/>
          </a:prstGeom>
          <a:noFill/>
        </p:spPr>
        <p:txBody>
          <a:bodyPr wrap="square" lIns="81643" tIns="40822" rIns="81643" bIns="40822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этом возрасте (с 10 до 19 лет по определению ВОЗ) для человека очень важно мнение общества о нём. Он сравнивает себя с окружающими, строит в своей голове «идеальный» образ и равняется на него. Пример «идеального» образа может быть вымышленным и взятым с реального человека.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Критика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воспринимается очень остро, поэтому родителям стоит демонстрировать принятие, завышенные требования могут привести к неуверенности.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Важно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поддерживать доверительные отношения с подростком, чтобы не упустить из виду возможные насмешки и издевательства сверстников над ним.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	Поддержка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успехов в образовании обязательна, так как неудачи могут повлиять на восприятие своих умственных способностей.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237</TotalTime>
  <Words>506</Words>
  <Application>Microsoft Office PowerPoint</Application>
  <PresentationFormat>Экран (16:9)</PresentationFormat>
  <Paragraphs>76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Техническая</vt:lpstr>
      <vt:lpstr>Формирование самооценки</vt:lpstr>
      <vt:lpstr>Слайд 2</vt:lpstr>
      <vt:lpstr>Из сего складывается самооценкка:</vt:lpstr>
      <vt:lpstr>Когнитивный компанент.</vt:lpstr>
      <vt:lpstr>Аффективный компанент.</vt:lpstr>
      <vt:lpstr>Поведенческий компонент.</vt:lpstr>
      <vt:lpstr>Факторы, влияющие на формирование самооценки:</vt:lpstr>
      <vt:lpstr>Формирование самооценки в детском возрасте.</vt:lpstr>
      <vt:lpstr>Формирование самооценки в подростковом возрасте.</vt:lpstr>
      <vt:lpstr>Формирование самооценки в зрелом возрасте.</vt:lpstr>
      <vt:lpstr>Формирование самооценки в пожилом возрасте.</vt:lpstr>
      <vt:lpstr>Факторы, влияющие на формирование самооценки.</vt:lpstr>
      <vt:lpstr>Семейное воспитание и детство.</vt:lpstr>
      <vt:lpstr>Окружение и социум.</vt:lpstr>
      <vt:lpstr>Личные факторы.</vt:lpstr>
      <vt:lpstr>Общественные ожидания.</vt:lpstr>
      <vt:lpstr>Генетика.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Vasilina</dc:creator>
  <cp:lastModifiedBy>Vasilina</cp:lastModifiedBy>
  <cp:revision>24</cp:revision>
  <dcterms:created xsi:type="dcterms:W3CDTF">2025-09-21T03:41:58Z</dcterms:created>
  <dcterms:modified xsi:type="dcterms:W3CDTF">2025-10-13T12:15:07Z</dcterms:modified>
</cp:coreProperties>
</file>